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11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36EAEC-BE0A-4FDA-8139-2E6AE2E92B43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0C293-82E2-4FD5-B50E-1AFF70F31E9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182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9D60E7-DF1E-49BC-877E-901AE9D89A5B}" type="slidenum">
              <a:rPr lang="ru-RU"/>
              <a:pPr/>
              <a:t>2</a:t>
            </a:fld>
            <a:endParaRPr lang="ru-RU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9D60E7-DF1E-49BC-877E-901AE9D89A5B}" type="slidenum">
              <a:rPr lang="ru-RU"/>
              <a:pPr/>
              <a:t>3</a:t>
            </a:fld>
            <a:endParaRPr lang="ru-RU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E68AC-EAA5-492C-8C5B-96FC1E4FAC0E}" type="slidenum">
              <a:rPr lang="ru-RU"/>
              <a:pPr/>
              <a:t>4</a:t>
            </a:fld>
            <a:endParaRPr lang="ru-RU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13C913-6A46-434A-BFF7-7E3564993AB1}" type="slidenum">
              <a:rPr lang="ru-RU"/>
              <a:pPr/>
              <a:t>5</a:t>
            </a:fld>
            <a:endParaRPr lang="ru-RU"/>
          </a:p>
        </p:txBody>
      </p:sp>
      <p:sp>
        <p:nvSpPr>
          <p:cNvPr id="19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5CEA0A-5A1F-48EC-8539-D580168026E6}" type="slidenum">
              <a:rPr lang="ru-RU"/>
              <a:pPr/>
              <a:t>6</a:t>
            </a:fld>
            <a:endParaRPr lang="ru-RU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C03189-0DB8-4008-94CF-3B84839F6CB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1619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ffectLst>
            <a:outerShdw dist="53882" dir="2700000" algn="ctr" rotWithShape="0">
              <a:srgbClr val="FFFF99"/>
            </a:outerShdw>
          </a:effectLst>
        </p:spPr>
        <p:txBody>
          <a:bodyPr/>
          <a:lstStyle/>
          <a:p>
            <a:r>
              <a:rPr lang="ru-RU">
                <a:solidFill>
                  <a:schemeClr val="accent2"/>
                </a:solidFill>
                <a:latin typeface="Arial Black" pitchFamily="34" charset="0"/>
              </a:rPr>
              <a:t>Повышение плодородия почв</a:t>
            </a:r>
          </a:p>
        </p:txBody>
      </p:sp>
    </p:spTree>
    <p:extLst>
      <p:ext uri="{BB962C8B-B14F-4D97-AF65-F5344CB8AC3E}">
        <p14:creationId xmlns:p14="http://schemas.microsoft.com/office/powerpoint/2010/main" val="3365392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47700"/>
          </a:xfrm>
          <a:effectLst>
            <a:outerShdw dist="35921" dir="2700000" algn="ctr" rotWithShape="0">
              <a:schemeClr val="tx1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Урожайность зеленой массы кукурузы, т/га на карбонатных черноземах по вариантам мелиорации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6981825" y="12969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5675313" y="15414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4341" name="Group 5"/>
          <p:cNvGraphicFramePr>
            <a:graphicFrameLocks noGrp="1"/>
          </p:cNvGraphicFramePr>
          <p:nvPr/>
        </p:nvGraphicFramePr>
        <p:xfrm>
          <a:off x="179388" y="981075"/>
          <a:ext cx="8782050" cy="5700714"/>
        </p:xfrm>
        <a:graphic>
          <a:graphicData uri="http://schemas.openxmlformats.org/drawingml/2006/table">
            <a:tbl>
              <a:tblPr/>
              <a:tblGrid>
                <a:gridCol w="3686175"/>
                <a:gridCol w="749300"/>
                <a:gridCol w="750887"/>
                <a:gridCol w="790575"/>
                <a:gridCol w="647700"/>
                <a:gridCol w="628650"/>
                <a:gridCol w="628650"/>
                <a:gridCol w="900113"/>
              </a:tblGrid>
              <a:tr h="3937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Варианты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 о д ы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Средняя,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Прибавка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8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т/га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рентабельности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Контроль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217,6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Апатит – 1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Апатит – 1 т/га +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3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5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Апатит – 1 т/га +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3 т/га +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НNO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0,2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43,6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307,4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Апатит – 1 т/га + СаSO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3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Апатит – 1 т/га + карбонатный песок – 25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НСР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Sх, %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8398301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647700"/>
          </a:xfrm>
          <a:effectLst>
            <a:outerShdw dist="35921" dir="2700000" algn="ctr" rotWithShape="0">
              <a:schemeClr val="tx1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400" b="1">
                <a:solidFill>
                  <a:schemeClr val="accent2"/>
                </a:solidFill>
              </a:rPr>
              <a:t>Урожайность зеленой массы кукурузы, т/га на карбонатных черноземах по вариантам мелиорации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>
            <a:off x="6981825" y="12969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5675313" y="15414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4341" name="Group 5"/>
          <p:cNvGraphicFramePr>
            <a:graphicFrameLocks noGrp="1"/>
          </p:cNvGraphicFramePr>
          <p:nvPr/>
        </p:nvGraphicFramePr>
        <p:xfrm>
          <a:off x="179388" y="981075"/>
          <a:ext cx="8782050" cy="5700714"/>
        </p:xfrm>
        <a:graphic>
          <a:graphicData uri="http://schemas.openxmlformats.org/drawingml/2006/table">
            <a:tbl>
              <a:tblPr/>
              <a:tblGrid>
                <a:gridCol w="3686175"/>
                <a:gridCol w="749300"/>
                <a:gridCol w="750887"/>
                <a:gridCol w="790575"/>
                <a:gridCol w="647700"/>
                <a:gridCol w="628650"/>
                <a:gridCol w="628650"/>
                <a:gridCol w="900113"/>
              </a:tblGrid>
              <a:tr h="3937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Варианты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 о д ы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Средняя,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Прибавка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588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1989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1991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т/га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рентабельности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Контроль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25,3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217,6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Апатит – 1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Апатит – 1 т/га +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3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45,3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858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Апатит – 1 т/га +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3 т/га +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НNO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0,2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43,6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307,4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Апатит – 1 т/га + СаSO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3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05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Апатит – 1 т/га + карбонатный песок – 25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НСР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Sх, %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807679"/>
      </p:ext>
    </p:extLst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228600"/>
            <a:ext cx="8964612" cy="608013"/>
          </a:xfrm>
          <a:effectLst>
            <a:outerShdw dist="35921" dir="2700000" algn="ctr" rotWithShape="0">
              <a:srgbClr val="CC0000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400" b="1">
                <a:solidFill>
                  <a:srgbClr val="764F00"/>
                </a:solidFill>
              </a:rPr>
              <a:t>Агрегатный состав Апах  чернозема обыкновенного по вариантам опыта</a:t>
            </a:r>
          </a:p>
        </p:txBody>
      </p:sp>
      <p:sp>
        <p:nvSpPr>
          <p:cNvPr id="16387" name="Line 3"/>
          <p:cNvSpPr>
            <a:spLocks noChangeShapeType="1"/>
          </p:cNvSpPr>
          <p:nvPr/>
        </p:nvSpPr>
        <p:spPr bwMode="auto">
          <a:xfrm>
            <a:off x="954088" y="244633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graphicFrame>
        <p:nvGraphicFramePr>
          <p:cNvPr id="16388" name="Group 4"/>
          <p:cNvGraphicFramePr>
            <a:graphicFrameLocks noGrp="1"/>
          </p:cNvGraphicFramePr>
          <p:nvPr/>
        </p:nvGraphicFramePr>
        <p:xfrm>
          <a:off x="250825" y="981075"/>
          <a:ext cx="8713788" cy="5543552"/>
        </p:xfrm>
        <a:graphic>
          <a:graphicData uri="http://schemas.openxmlformats.org/drawingml/2006/table">
            <a:tbl>
              <a:tblPr/>
              <a:tblGrid>
                <a:gridCol w="504825"/>
                <a:gridCol w="512763"/>
                <a:gridCol w="512762"/>
                <a:gridCol w="512763"/>
                <a:gridCol w="512762"/>
                <a:gridCol w="512763"/>
                <a:gridCol w="512762"/>
                <a:gridCol w="512763"/>
                <a:gridCol w="514350"/>
                <a:gridCol w="601662"/>
                <a:gridCol w="476250"/>
                <a:gridCol w="461963"/>
                <a:gridCol w="512762"/>
                <a:gridCol w="512763"/>
                <a:gridCol w="512762"/>
                <a:gridCol w="512763"/>
                <a:gridCol w="514350"/>
              </a:tblGrid>
              <a:tr h="57308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ант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1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Размер фракций, мм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30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Сухое просеивание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Мокрое просеивание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33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&gt;10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10-7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2-1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1-0,5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0,5-0,25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&lt;0.25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 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7-5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5-3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1-0,5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0,5-0,25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&gt;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48,8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30,4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6,8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27,2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22,2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1,9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48,2</a:t>
                      </a:r>
                      <a:endParaRPr kumimoji="0" lang="en-US" sz="13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9,8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16,6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777601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" tmFilter="0,0; .5, 1; 1, 1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340"/>
                            </p:stCondLst>
                            <p:childTnLst>
                              <p:par>
                                <p:cTn id="1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9144000" cy="536575"/>
          </a:xfrm>
          <a:effectLst>
            <a:outerShdw dist="35921" dir="2700000" algn="ctr" rotWithShape="0">
              <a:srgbClr val="DC0000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000" b="1"/>
              <a:t>Содержание подвижных форм макроэлементов перед посевом кукурузы, мг/кг почвы. </a:t>
            </a:r>
          </a:p>
        </p:txBody>
      </p:sp>
      <p:graphicFrame>
        <p:nvGraphicFramePr>
          <p:cNvPr id="18435" name="Group 3"/>
          <p:cNvGraphicFramePr>
            <a:graphicFrameLocks noGrp="1"/>
          </p:cNvGraphicFramePr>
          <p:nvPr>
            <p:ph type="tbl" idx="1"/>
          </p:nvPr>
        </p:nvGraphicFramePr>
        <p:xfrm>
          <a:off x="250825" y="908050"/>
          <a:ext cx="8686800" cy="5883278"/>
        </p:xfrm>
        <a:graphic>
          <a:graphicData uri="http://schemas.openxmlformats.org/drawingml/2006/table">
            <a:tbl>
              <a:tblPr/>
              <a:tblGrid>
                <a:gridCol w="3322638"/>
                <a:gridCol w="1019175"/>
                <a:gridCol w="768350"/>
                <a:gridCol w="893762"/>
                <a:gridCol w="1054100"/>
                <a:gridCol w="735013"/>
                <a:gridCol w="893762"/>
              </a:tblGrid>
              <a:tr h="3794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Вариант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1990 г.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1991 г.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94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N-NO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N-NO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r>
                        <a:rPr kumimoji="0" lang="en-US" sz="16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 Контроль 1 – N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кг/га (фон)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28,0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11,3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360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22,3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10,4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265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 Апатитовый концентрат 1 т/га + N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кг/га – контроль 2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17,2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30,2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17,7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228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 Апатитовый концентрат 1 т/га +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3 т/га + N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кг/га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37,0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16,8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33,2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19,4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217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 Апатитовый концентрат 1 т/га +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3 т/га  + HNO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(N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кг/га)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55,0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26,4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35,5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24,7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233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 Фосфогипс 3 т/га + N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кг/га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43,0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20,8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308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31,8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21,8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226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9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 Апатитовый концентрат 1 т/га + 25 т/га карбонатный песок + N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кг/га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38,0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20,1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342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28,8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19,7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269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7301390"/>
      </p:ext>
    </p:extLst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3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3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30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50"/>
                            </p:stCondLst>
                            <p:childTnLst>
                              <p:par>
                                <p:cTn id="11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92112"/>
          </a:xfrm>
          <a:effectLst>
            <a:outerShdw dist="35921" dir="2700000" algn="ctr" rotWithShape="0">
              <a:srgbClr val="F4A300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000" b="1">
                <a:solidFill>
                  <a:srgbClr val="00007E"/>
                </a:solidFill>
              </a:rPr>
              <a:t>Активность нитрогеназы по фазам развития кукурузы и после уборки, мг </a:t>
            </a:r>
            <a:r>
              <a:rPr lang="en-US" sz="2000" b="1">
                <a:solidFill>
                  <a:srgbClr val="00007E"/>
                </a:solidFill>
              </a:rPr>
              <a:t>N</a:t>
            </a:r>
            <a:r>
              <a:rPr lang="ru-RU" sz="2000" b="1" baseline="-25000">
                <a:solidFill>
                  <a:srgbClr val="00007E"/>
                </a:solidFill>
              </a:rPr>
              <a:t>2</a:t>
            </a:r>
            <a:r>
              <a:rPr lang="ru-RU" sz="2000" b="1">
                <a:solidFill>
                  <a:srgbClr val="00007E"/>
                </a:solidFill>
              </a:rPr>
              <a:t>/кг час</a:t>
            </a:r>
          </a:p>
        </p:txBody>
      </p:sp>
      <p:graphicFrame>
        <p:nvGraphicFramePr>
          <p:cNvPr id="20483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765175"/>
          <a:ext cx="8785225" cy="6125846"/>
        </p:xfrm>
        <a:graphic>
          <a:graphicData uri="http://schemas.openxmlformats.org/drawingml/2006/table">
            <a:tbl>
              <a:tblPr/>
              <a:tblGrid>
                <a:gridCol w="2332037"/>
                <a:gridCol w="836613"/>
                <a:gridCol w="792162"/>
                <a:gridCol w="863600"/>
                <a:gridCol w="733425"/>
                <a:gridCol w="779463"/>
                <a:gridCol w="801687"/>
                <a:gridCol w="925513"/>
                <a:gridCol w="720725"/>
              </a:tblGrid>
              <a:tr h="4127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</a:t>
                      </a:r>
                      <a:endParaRPr kumimoji="0" lang="en-US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1989 г.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1990 г.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47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 листа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Цвете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Молоч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но-воск. 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лость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 убор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3-4 листа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Цвете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ние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Молоч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но-воск. 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лость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после убор</a:t>
                      </a:r>
                      <a:r>
                        <a:rPr kumimoji="0" lang="ru-RU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Контроль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096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СаСО</a:t>
                      </a:r>
                      <a:r>
                        <a:rPr kumimoji="0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 т/га + апатит 1 т/га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0,63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СаСО</a:t>
                      </a:r>
                      <a:r>
                        <a:rPr kumimoji="0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 т/га + HNO</a:t>
                      </a:r>
                      <a:r>
                        <a:rPr kumimoji="0" lang="en-US" sz="2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+ апатит 1 т/га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0,86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0,54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1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Фосфогипс 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0,19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0,31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0,20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0,27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0,32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0,15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5260530"/>
      </p:ext>
    </p:extLst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08012"/>
          </a:xfrm>
        </p:spPr>
        <p:txBody>
          <a:bodyPr/>
          <a:lstStyle/>
          <a:p>
            <a:r>
              <a:rPr lang="ru-RU" sz="1800" b="1">
                <a:solidFill>
                  <a:srgbClr val="9A0259"/>
                </a:solidFill>
              </a:rPr>
              <a:t>ПРЕДЛАГАЕМАЯ СХЕМА РЕМИНЕРАЛИЗАЦИИ ВЫЩЕЛОЧЕННОГО ЧЕРНОЗЕМА</a:t>
            </a:r>
          </a:p>
        </p:txBody>
      </p:sp>
      <p:graphicFrame>
        <p:nvGraphicFramePr>
          <p:cNvPr id="22531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836613"/>
          <a:ext cx="8507413" cy="5882640"/>
        </p:xfrm>
        <a:graphic>
          <a:graphicData uri="http://schemas.openxmlformats.org/drawingml/2006/table">
            <a:tbl>
              <a:tblPr/>
              <a:tblGrid>
                <a:gridCol w="669925"/>
                <a:gridCol w="5221288"/>
                <a:gridCol w="2616200"/>
              </a:tblGrid>
              <a:tr h="728663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Варианты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Урожайность гороха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Лессовидный суглинок – 40 т/га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17,5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Известняк-ракушечник – 9 т/га 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23,2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Апатит – 3 т/га 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Гипс – 6 т/га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Известняк-ракушечник – 9 т/га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апатит – 3 т/га 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7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гипс – 6 т/га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Лессовидный суглинок – 40 т/га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известняк-ракушечник – 9 т/га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64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апатит – 3 т/га 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79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5A046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гипс – 6 т/га</a:t>
                      </a:r>
                      <a:endParaRPr kumimoji="0" lang="en-US" sz="2200" b="0" i="0" u="none" strike="noStrike" cap="none" normalizeH="0" baseline="0" smtClean="0">
                        <a:ln>
                          <a:noFill/>
                        </a:ln>
                        <a:solidFill>
                          <a:srgbClr val="5A046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297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3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36575"/>
          </a:xfrm>
          <a:effectLst>
            <a:outerShdw dist="35921" dir="2700000" algn="ctr" rotWithShape="0">
              <a:srgbClr val="F4A300"/>
            </a:outerShdw>
          </a:effectLst>
        </p:spPr>
        <p:txBody>
          <a:bodyPr>
            <a:normAutofit fontScale="90000"/>
          </a:bodyPr>
          <a:lstStyle/>
          <a:p>
            <a:r>
              <a:rPr lang="ru-RU" sz="2400" b="1">
                <a:solidFill>
                  <a:srgbClr val="00007E"/>
                </a:solidFill>
              </a:rPr>
              <a:t>Влияние химических мелиорантов на урожайность озимой пшеницы</a:t>
            </a:r>
          </a:p>
        </p:txBody>
      </p:sp>
      <p:graphicFrame>
        <p:nvGraphicFramePr>
          <p:cNvPr id="23555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908050"/>
          <a:ext cx="8775700" cy="5761040"/>
        </p:xfrm>
        <a:graphic>
          <a:graphicData uri="http://schemas.openxmlformats.org/drawingml/2006/table">
            <a:tbl>
              <a:tblPr/>
              <a:tblGrid>
                <a:gridCol w="2070100"/>
                <a:gridCol w="595312"/>
                <a:gridCol w="595313"/>
                <a:gridCol w="595312"/>
                <a:gridCol w="595313"/>
                <a:gridCol w="595312"/>
                <a:gridCol w="595313"/>
                <a:gridCol w="595312"/>
                <a:gridCol w="595313"/>
                <a:gridCol w="647700"/>
                <a:gridCol w="647700"/>
                <a:gridCol w="647700"/>
              </a:tblGrid>
              <a:tr h="373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Варианты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опыта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Урожайность, 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Средняя,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Прибавка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318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1981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1982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1983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1984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1985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1986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1987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1988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Контроль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1,04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2,15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Фосфогипс, 6 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Фосфогипс, 12 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2,91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0,68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Фосфогипс, 18 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0,74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33,2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СаСО</a:t>
                      </a:r>
                      <a:r>
                        <a:rPr kumimoji="0" lang="en-US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6 т/га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67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СаСО</a:t>
                      </a:r>
                      <a:r>
                        <a:rPr kumimoji="0" lang="en-US" sz="14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+ фосфогипс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6 т/га           6 т.га  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2,27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165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7.СаСО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HNO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+ H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6т/га      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 т/га</a:t>
                      </a: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т.га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4,23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3,41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0,95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DC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42,6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DC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8.СаСО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 HNO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+ H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PO</a:t>
                      </a:r>
                      <a:r>
                        <a:rPr kumimoji="0" lang="en-US" sz="12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12 т/га     5 т/га      1 т.га</a:t>
                      </a: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4,01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1,34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0,87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39,0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НСР</a:t>
                      </a:r>
                      <a:r>
                        <a:rPr kumimoji="0" lang="en-US" sz="15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0,27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0,42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0,35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0,45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Sx, %</a:t>
                      </a:r>
                      <a:endParaRPr kumimoji="0" lang="en-US" sz="15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4,01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2,61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4,01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4,08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7E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4,59</a:t>
                      </a:r>
                      <a:endParaRPr kumimoji="0" lang="en-US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7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7E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164288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-26988"/>
            <a:ext cx="8785225" cy="431801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ru-RU" sz="2000" b="1">
                <a:solidFill>
                  <a:schemeClr val="tx1"/>
                </a:solidFill>
              </a:rPr>
              <a:t>Структурное состояние Апах солонцевато-слитых почв</a:t>
            </a:r>
          </a:p>
        </p:txBody>
      </p:sp>
      <p:graphicFrame>
        <p:nvGraphicFramePr>
          <p:cNvPr id="24579" name="Group 3"/>
          <p:cNvGraphicFramePr>
            <a:graphicFrameLocks noGrp="1"/>
          </p:cNvGraphicFramePr>
          <p:nvPr>
            <p:ph type="tbl" idx="1"/>
          </p:nvPr>
        </p:nvGraphicFramePr>
        <p:xfrm>
          <a:off x="179388" y="404813"/>
          <a:ext cx="8785225" cy="6397943"/>
        </p:xfrm>
        <a:graphic>
          <a:graphicData uri="http://schemas.openxmlformats.org/drawingml/2006/table">
            <a:tbl>
              <a:tblPr/>
              <a:tblGrid>
                <a:gridCol w="3141662"/>
                <a:gridCol w="685800"/>
                <a:gridCol w="684213"/>
                <a:gridCol w="685800"/>
                <a:gridCol w="685800"/>
                <a:gridCol w="684212"/>
                <a:gridCol w="685800"/>
                <a:gridCol w="825500"/>
                <a:gridCol w="706438"/>
              </a:tblGrid>
              <a:tr h="62706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Варианты опыта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Сухое просеивание, %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Мокрое просеивание, %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Коэффициент струк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турнос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ти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Кри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терий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одо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-про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ч-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ности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302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&gt;5 мм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5-0,25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&lt;0,25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&gt;5 мм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5-0,25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&lt;0,25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1. Контроль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60,4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38,1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47,2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52,8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2. Фосфогипс, 6 т/га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43,4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53,4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3. Фосфогипс, 12 т/га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39,9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60,1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79,0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19,0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4. Фосфогипс, 18 т/га 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41,9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56,1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78,6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92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5. СаСО</a:t>
                      </a:r>
                      <a:r>
                        <a:rPr kumimoji="0" lang="en-US" sz="20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6 т/га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33,8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63,4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78,9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20,3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6. СаСО</a:t>
                      </a:r>
                      <a:r>
                        <a:rPr kumimoji="0" lang="en-US" sz="18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6 т.га + фосфогисп, 6 т.га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57,0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41,1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80,5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13,2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7.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6 т.га + HNO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2,5 т.га +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1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44,5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54,2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75,0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22,0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197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8. СаСО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12 т.га + HNO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5 т.га +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РО</a:t>
                      </a:r>
                      <a:r>
                        <a:rPr kumimoji="0" lang="en-US" sz="1800" b="1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, 1 т/га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63,0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82,6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14,5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42</a:t>
                      </a: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740530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1117</Words>
  <Application>Microsoft Office PowerPoint</Application>
  <PresentationFormat>Экран (4:3)</PresentationFormat>
  <Paragraphs>607</Paragraphs>
  <Slides>9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Повышение плодородия почв</vt:lpstr>
      <vt:lpstr>Урожайность зеленой массы кукурузы, т/га на карбонатных черноземах по вариантам мелиорации</vt:lpstr>
      <vt:lpstr>Урожайность зеленой массы кукурузы, т/га на карбонатных черноземах по вариантам мелиорации</vt:lpstr>
      <vt:lpstr>Агрегатный состав Апах  чернозема обыкновенного по вариантам опыта</vt:lpstr>
      <vt:lpstr>Содержание подвижных форм макроэлементов перед посевом кукурузы, мг/кг почвы. </vt:lpstr>
      <vt:lpstr>Активность нитрогеназы по фазам развития кукурузы и после уборки, мг N2/кг час</vt:lpstr>
      <vt:lpstr>ПРЕДЛАГАЕМАЯ СХЕМА РЕМИНЕРАЛИЗАЦИИ ВЫЩЕЛОЧЕННОГО ЧЕРНОЗЕМА</vt:lpstr>
      <vt:lpstr>Влияние химических мелиорантов на урожайность озимой пшеницы</vt:lpstr>
      <vt:lpstr>Структурное состояние Апах солонцевато-слитых почв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Повышение плодородия почв</dc:title>
  <dc:creator>СтГАУ</dc:creator>
  <cp:lastModifiedBy>СтГАУ</cp:lastModifiedBy>
  <cp:revision>1</cp:revision>
  <dcterms:created xsi:type="dcterms:W3CDTF">2020-12-11T13:28:30Z</dcterms:created>
  <dcterms:modified xsi:type="dcterms:W3CDTF">2020-12-11T13:36:01Z</dcterms:modified>
</cp:coreProperties>
</file>